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3" r:id="rId3"/>
    <p:sldId id="306" r:id="rId4"/>
    <p:sldId id="307" r:id="rId5"/>
    <p:sldId id="331" r:id="rId6"/>
    <p:sldId id="349" r:id="rId7"/>
    <p:sldId id="312" r:id="rId8"/>
    <p:sldId id="303" r:id="rId9"/>
    <p:sldId id="308" r:id="rId10"/>
    <p:sldId id="304" r:id="rId11"/>
    <p:sldId id="341" r:id="rId12"/>
    <p:sldId id="332" r:id="rId13"/>
    <p:sldId id="309" r:id="rId14"/>
    <p:sldId id="330" r:id="rId15"/>
    <p:sldId id="342" r:id="rId16"/>
    <p:sldId id="326" r:id="rId17"/>
    <p:sldId id="320" r:id="rId18"/>
    <p:sldId id="338" r:id="rId19"/>
    <p:sldId id="348" r:id="rId20"/>
    <p:sldId id="321" r:id="rId21"/>
    <p:sldId id="344" r:id="rId22"/>
    <p:sldId id="345" r:id="rId23"/>
    <p:sldId id="346" r:id="rId24"/>
    <p:sldId id="347" r:id="rId25"/>
    <p:sldId id="328" r:id="rId26"/>
    <p:sldId id="340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764" y="-102"/>
      </p:cViewPr>
      <p:guideLst>
        <p:guide orient="horz" pos="144"/>
        <p:guide orient="horz" pos="4176"/>
        <p:guide pos="3120"/>
        <p:guide pos="5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10" y="-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FFBC3A-DB2B-4615-ADCC-E34477B6F068}" type="datetime1">
              <a:rPr lang="en-US"/>
              <a:pPr>
                <a:defRPr/>
              </a:pPr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6BEFA7-8C2A-4A6E-A848-E3DAD519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4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38EF57-8B79-49C5-BBB7-9A6C123C1B60}" type="datetime1">
              <a:rPr lang="en-US"/>
              <a:pPr>
                <a:defRPr/>
              </a:pPr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09FA63-84E6-47C8-9F83-C476F7A3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ＭＳ Ｐゴシック" pitchFamily="4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9FA63-84E6-47C8-9F83-C476F7A342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C4BC6413-F405-4CAE-9C89-247659A80400}" type="slidenum"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5" r:id="rId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ＭＳ Ｐゴシック" pitchFamily="47" charset="-128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" y="292100"/>
            <a:ext cx="5445125" cy="99379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Scan System: Experiment Automation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9174" y="3616772"/>
            <a:ext cx="4170363" cy="247247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Kay Kasemir,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Xihui</a:t>
            </a:r>
            <a:r>
              <a:rPr lang="en-US" dirty="0" smtClean="0">
                <a:ea typeface="ＭＳ Ｐゴシック" pitchFamily="34" charset="-128"/>
              </a:rPr>
              <a:t> Chen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RAL </a:t>
            </a:r>
            <a:r>
              <a:rPr lang="en-US" smtClean="0">
                <a:ea typeface="ＭＳ Ｐゴシック" pitchFamily="34" charset="-128"/>
              </a:rPr>
              <a:t>EPICS Meeting, May </a:t>
            </a:r>
            <a:r>
              <a:rPr lang="en-US" dirty="0" smtClean="0">
                <a:ea typeface="ＭＳ Ｐゴシック" pitchFamily="34" charset="-128"/>
              </a:rPr>
              <a:t>2013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56" y="1409700"/>
            <a:ext cx="7104691" cy="433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Scan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" y="858838"/>
            <a:ext cx="8229600" cy="6606937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3366FF"/>
                </a:solidFill>
              </a:rPr>
              <a:t>Set</a:t>
            </a:r>
          </a:p>
          <a:p>
            <a:pPr lvl="1"/>
            <a:r>
              <a:rPr lang="en-US" sz="1800" dirty="0" smtClean="0"/>
              <a:t>Set device (PV) to a value.</a:t>
            </a:r>
          </a:p>
          <a:p>
            <a:pPr lvl="1"/>
            <a:r>
              <a:rPr lang="en-US" sz="1800" dirty="0" smtClean="0"/>
              <a:t>Optional wait for read-back, same or other PV, with timeout. </a:t>
            </a:r>
          </a:p>
          <a:p>
            <a:pPr lvl="0"/>
            <a:r>
              <a:rPr lang="en-US" sz="2000" dirty="0" smtClean="0">
                <a:solidFill>
                  <a:srgbClr val="3366FF"/>
                </a:solidFill>
              </a:rPr>
              <a:t>Wait</a:t>
            </a:r>
          </a:p>
          <a:p>
            <a:pPr lvl="1"/>
            <a:r>
              <a:rPr lang="en-US" sz="1800" dirty="0" smtClean="0"/>
              <a:t>Wait until a device (PV) reaches a certain value. Support condition: &gt;, &lt;, ==, &gt;=, &lt;=, increment-by, decrease-by. Optional timeout.</a:t>
            </a:r>
          </a:p>
          <a:p>
            <a:pPr lvl="0"/>
            <a:r>
              <a:rPr lang="en-US" sz="2000" dirty="0" smtClean="0">
                <a:solidFill>
                  <a:srgbClr val="3366FF"/>
                </a:solidFill>
              </a:rPr>
              <a:t>Loop</a:t>
            </a:r>
            <a:endParaRPr lang="en-US" sz="2000" dirty="0">
              <a:solidFill>
                <a:srgbClr val="3366FF"/>
              </a:solidFill>
            </a:endParaRPr>
          </a:p>
          <a:p>
            <a:pPr lvl="1"/>
            <a:r>
              <a:rPr lang="en-US" sz="1800" dirty="0"/>
              <a:t>Command that performs a </a:t>
            </a:r>
            <a:r>
              <a:rPr lang="en-US" sz="1800" dirty="0" smtClean="0"/>
              <a:t>loop, optional read-back and timeout.</a:t>
            </a:r>
            <a:endParaRPr lang="en-US" sz="1800" dirty="0"/>
          </a:p>
          <a:p>
            <a:pPr lvl="0"/>
            <a:r>
              <a:rPr lang="en-US" sz="2000" dirty="0" smtClean="0">
                <a:solidFill>
                  <a:srgbClr val="3366FF"/>
                </a:solidFill>
              </a:rPr>
              <a:t>Log</a:t>
            </a:r>
          </a:p>
          <a:p>
            <a:pPr lvl="1"/>
            <a:r>
              <a:rPr lang="en-US" sz="1800" dirty="0" smtClean="0"/>
              <a:t>Log data for plot in addition to variables used by Set, Wait, Loop</a:t>
            </a:r>
          </a:p>
          <a:p>
            <a:pPr lvl="0"/>
            <a:r>
              <a:rPr lang="en-US" sz="2000" dirty="0" smtClean="0">
                <a:solidFill>
                  <a:srgbClr val="3366FF"/>
                </a:solidFill>
              </a:rPr>
              <a:t>Delay</a:t>
            </a:r>
            <a:endParaRPr lang="en-US" sz="2000" dirty="0">
              <a:solidFill>
                <a:srgbClr val="3366FF"/>
              </a:solidFill>
            </a:endParaRPr>
          </a:p>
          <a:p>
            <a:pPr lvl="1"/>
            <a:r>
              <a:rPr lang="en-US" sz="1800" dirty="0"/>
              <a:t>Delay for a certain time</a:t>
            </a:r>
            <a:r>
              <a:rPr lang="en-US" sz="1800" dirty="0" smtClean="0"/>
              <a:t>. </a:t>
            </a:r>
            <a:r>
              <a:rPr lang="en-US" sz="1800" i="1" dirty="0" smtClean="0"/>
              <a:t>Discouraged. Use Wait</a:t>
            </a:r>
            <a:r>
              <a:rPr lang="en-US" sz="1800" dirty="0" smtClean="0"/>
              <a:t>.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Script</a:t>
            </a:r>
          </a:p>
          <a:p>
            <a:pPr lvl="1"/>
            <a:r>
              <a:rPr lang="en-US" sz="1800" dirty="0" smtClean="0"/>
              <a:t>Execute </a:t>
            </a:r>
            <a:r>
              <a:rPr lang="en-US" sz="1800" dirty="0" err="1" smtClean="0"/>
              <a:t>jython</a:t>
            </a:r>
            <a:r>
              <a:rPr lang="en-US" sz="1800" dirty="0" smtClean="0"/>
              <a:t> code. </a:t>
            </a:r>
            <a:r>
              <a:rPr lang="en-US" sz="1800" i="1" dirty="0" smtClean="0"/>
              <a:t>Use with care.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Custom commands can be added via Eclipse extension points.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9"/>
    </mc:Choice>
    <mc:Fallback xmlns="">
      <p:transition xmlns:p14="http://schemas.microsoft.com/office/powerpoint/2010/main" spd="slow" advTm="1746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Simulation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09" y="4722787"/>
            <a:ext cx="5078590" cy="1054648"/>
          </a:xfrm>
        </p:spPr>
        <p:txBody>
          <a:bodyPr/>
          <a:lstStyle/>
          <a:p>
            <a:r>
              <a:rPr lang="en-US" dirty="0" smtClean="0"/>
              <a:t>Simulated PV changes</a:t>
            </a:r>
          </a:p>
          <a:p>
            <a:r>
              <a:rPr lang="en-US" dirty="0" smtClean="0"/>
              <a:t>Estimates times</a:t>
            </a:r>
            <a:endParaRPr lang="en-US" dirty="0"/>
          </a:p>
        </p:txBody>
      </p:sp>
      <p:pic>
        <p:nvPicPr>
          <p:cNvPr id="4" name="Picture 3" descr="tablescan_si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06"/>
            <a:ext cx="9144000" cy="3937608"/>
          </a:xfrm>
          <a:prstGeom prst="rect">
            <a:avLst/>
          </a:prstGeom>
        </p:spPr>
      </p:pic>
      <p:pic>
        <p:nvPicPr>
          <p:cNvPr id="5" name="Picture 4" descr="simu_conf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06" y="4719483"/>
            <a:ext cx="3647566" cy="204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424150" y="4166676"/>
            <a:ext cx="2946665" cy="31540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79508" y="1928632"/>
            <a:ext cx="763643" cy="20450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7"/>
    </mc:Choice>
    <mc:Fallback xmlns="">
      <p:transition xmlns:p14="http://schemas.microsoft.com/office/powerpoint/2010/main" spd="slow" advTm="429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Monitor, Adjust </a:t>
            </a:r>
            <a:r>
              <a:rPr lang="en-US" u="sng" dirty="0" smtClean="0"/>
              <a:t>Live</a:t>
            </a:r>
            <a:r>
              <a:rPr lang="en-US" dirty="0" smtClean="0"/>
              <a:t> Scan</a:t>
            </a:r>
            <a:endParaRPr lang="en-US" dirty="0"/>
          </a:p>
        </p:txBody>
      </p:sp>
      <p:pic>
        <p:nvPicPr>
          <p:cNvPr id="4" name="Picture 3" descr="edit_on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9" y="631286"/>
            <a:ext cx="7846671" cy="622671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187421" y="1496585"/>
            <a:ext cx="3007091" cy="562356"/>
          </a:xfrm>
          <a:prstGeom prst="wedgeRectCallout">
            <a:avLst>
              <a:gd name="adj1" fmla="val -89197"/>
              <a:gd name="adj2" fmla="val 82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Command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833271" y="435538"/>
            <a:ext cx="1916327" cy="562356"/>
          </a:xfrm>
          <a:prstGeom prst="wedgeRectCallout">
            <a:avLst>
              <a:gd name="adj1" fmla="val -105962"/>
              <a:gd name="adj2" fmla="val 557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Scan Info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272328" y="5096479"/>
            <a:ext cx="2248839" cy="1423778"/>
          </a:xfrm>
          <a:prstGeom prst="wedgeRectCallout">
            <a:avLst>
              <a:gd name="adj1" fmla="val -35934"/>
              <a:gd name="adj2" fmla="val -822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Adjust properties</a:t>
            </a:r>
          </a:p>
          <a:p>
            <a:pPr algn="ctr"/>
            <a:r>
              <a:rPr lang="en-US" u="sng" dirty="0" smtClean="0"/>
              <a:t>of live scan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364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81"/>
    </mc:Choice>
    <mc:Fallback xmlns="">
      <p:transition xmlns:p14="http://schemas.microsoft.com/office/powerpoint/2010/main" spd="slow" advTm="438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Scripted Scan</a:t>
            </a:r>
            <a:endParaRPr lang="en-US" dirty="0"/>
          </a:p>
        </p:txBody>
      </p:sp>
      <p:pic>
        <p:nvPicPr>
          <p:cNvPr id="4" name="Picture 3" descr="scri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4" y="0"/>
            <a:ext cx="4929166" cy="4681825"/>
          </a:xfrm>
          <a:prstGeom prst="rect">
            <a:avLst/>
          </a:prstGeom>
        </p:spPr>
      </p:pic>
      <p:pic>
        <p:nvPicPr>
          <p:cNvPr id="5" name="Picture 4" descr="script_con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8" y="3852650"/>
            <a:ext cx="2734208" cy="724448"/>
          </a:xfrm>
          <a:prstGeom prst="rect">
            <a:avLst/>
          </a:prstGeom>
        </p:spPr>
      </p:pic>
      <p:pic>
        <p:nvPicPr>
          <p:cNvPr id="6" name="Picture 5" descr="script_conso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9950"/>
            <a:ext cx="5725606" cy="28080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5397" y="4964939"/>
            <a:ext cx="3328603" cy="12449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 or use ‘vi’, shell: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f</a:t>
            </a:r>
            <a:r>
              <a:rPr lang="en-US" sz="1400" dirty="0" smtClean="0">
                <a:latin typeface="Courier New"/>
                <a:cs typeface="Courier New"/>
              </a:rPr>
              <a:t>rom </a:t>
            </a:r>
            <a:r>
              <a:rPr lang="en-US" sz="1400" dirty="0" err="1" smtClean="0">
                <a:latin typeface="Courier New"/>
                <a:cs typeface="Courier New"/>
              </a:rPr>
              <a:t>scan_client</a:t>
            </a:r>
            <a:r>
              <a:rPr lang="en-US" sz="1400" dirty="0" smtClean="0">
                <a:latin typeface="Courier New"/>
                <a:cs typeface="Courier New"/>
              </a:rPr>
              <a:t> import *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help(scan)</a:t>
            </a:r>
            <a:br>
              <a:rPr lang="en-US" sz="1400" dirty="0" smtClean="0">
                <a:latin typeface="Courier New"/>
                <a:cs typeface="Courier New"/>
              </a:rPr>
            </a:br>
            <a:r>
              <a:rPr lang="en-US" sz="1400" dirty="0" smtClean="0">
                <a:latin typeface="Courier New"/>
                <a:cs typeface="Courier New"/>
              </a:rPr>
              <a:t>scan('Demo', (</a:t>
            </a:r>
            <a:r>
              <a:rPr lang="en-US" sz="1400" dirty="0">
                <a:latin typeface="Courier New"/>
                <a:cs typeface="Courier New"/>
              </a:rPr>
              <a:t>'</a:t>
            </a:r>
            <a:r>
              <a:rPr lang="en-US" sz="1400" dirty="0" err="1" smtClean="0">
                <a:latin typeface="Courier New"/>
                <a:cs typeface="Courier New"/>
              </a:rPr>
              <a:t>xpos</a:t>
            </a:r>
            <a:r>
              <a:rPr lang="en-US" sz="1400" dirty="0">
                <a:latin typeface="Courier New"/>
                <a:cs typeface="Courier New"/>
              </a:rPr>
              <a:t>'</a:t>
            </a:r>
            <a:r>
              <a:rPr lang="en-US" sz="1400" dirty="0" smtClean="0">
                <a:latin typeface="Courier New"/>
                <a:cs typeface="Courier New"/>
              </a:rPr>
              <a:t>, 1, 10))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595433" y="864482"/>
            <a:ext cx="2260600" cy="914400"/>
          </a:xfrm>
          <a:prstGeom prst="wedgeRectCallout">
            <a:avLst>
              <a:gd name="adj1" fmla="val 66970"/>
              <a:gd name="adj2" fmla="val 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Jython</a:t>
            </a:r>
            <a:r>
              <a:rPr lang="en-US" dirty="0" smtClean="0"/>
              <a:t> editor, debugger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62547" y="2713933"/>
            <a:ext cx="2260600" cy="914400"/>
          </a:xfrm>
          <a:prstGeom prst="wedgeRectCallout">
            <a:avLst>
              <a:gd name="adj1" fmla="val -7609"/>
              <a:gd name="adj2" fmla="val 958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Jython</a:t>
            </a:r>
            <a:r>
              <a:rPr lang="en-US" dirty="0" smtClean="0"/>
              <a:t> console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8"/>
    </mc:Choice>
    <mc:Fallback xmlns="">
      <p:transition xmlns:p14="http://schemas.microsoft.com/office/powerpoint/2010/main" spd="slow" advTm="1532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2056821" cy="496290"/>
          </a:xfrm>
        </p:spPr>
        <p:txBody>
          <a:bodyPr/>
          <a:lstStyle/>
          <a:p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 descr="matl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" y="719979"/>
            <a:ext cx="9116914" cy="529872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699813" y="614813"/>
            <a:ext cx="2260600" cy="914400"/>
          </a:xfrm>
          <a:prstGeom prst="wedgeRectCallout">
            <a:avLst>
              <a:gd name="adj1" fmla="val -55054"/>
              <a:gd name="adj2" fmla="val 1162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Scan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243536" y="4586830"/>
            <a:ext cx="1832716" cy="420661"/>
          </a:xfrm>
          <a:prstGeom prst="wedgeRectCallout">
            <a:avLst>
              <a:gd name="adj1" fmla="val -89409"/>
              <a:gd name="adj2" fmla="val -260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73580" y="5497246"/>
            <a:ext cx="2985734" cy="1225252"/>
          </a:xfrm>
          <a:prstGeom prst="wedgeRectCallout">
            <a:avLst>
              <a:gd name="adj1" fmla="val 7671"/>
              <a:gd name="adj2" fmla="val -945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</a:t>
            </a:r>
          </a:p>
          <a:p>
            <a:pPr algn="ctr"/>
            <a:r>
              <a:rPr lang="en-US" dirty="0" smtClean="0"/>
              <a:t>(maybe submit follow-up scan)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6"/>
    </mc:Choice>
    <mc:Fallback xmlns="">
      <p:transition xmlns:p14="http://schemas.microsoft.com/office/powerpoint/2010/main" spd="slow" advTm="2170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400" y="0"/>
            <a:ext cx="60706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Web Interface Prototype</a:t>
            </a:r>
            <a:endParaRPr lang="en-US" dirty="0"/>
          </a:p>
        </p:txBody>
      </p:sp>
      <p:pic>
        <p:nvPicPr>
          <p:cNvPr id="4" name="Picture 3" descr="Screen Shot 2013-01-17 at 09.02.3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22760" cy="5856624"/>
          </a:xfrm>
          <a:prstGeom prst="rect">
            <a:avLst/>
          </a:prstGeom>
        </p:spPr>
      </p:pic>
      <p:pic>
        <p:nvPicPr>
          <p:cNvPr id="5" name="Picture 4" descr="Screen Shot 2013-01-17 at 09.02.4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42" y="911821"/>
            <a:ext cx="4974658" cy="3113533"/>
          </a:xfrm>
          <a:prstGeom prst="rect">
            <a:avLst/>
          </a:prstGeom>
        </p:spPr>
      </p:pic>
      <p:pic>
        <p:nvPicPr>
          <p:cNvPr id="6" name="Picture 5" descr="Screen Shot 2013-01-17 at 09.03.09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68" y="4143905"/>
            <a:ext cx="7766932" cy="27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Scan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849"/>
            <a:ext cx="9144000" cy="6191439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Submitted </a:t>
            </a:r>
            <a:r>
              <a:rPr lang="en-US" dirty="0">
                <a:solidFill>
                  <a:srgbClr val="3366FF"/>
                </a:solidFill>
              </a:rPr>
              <a:t>scans are queued for execution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Pre- and Post-Scan commands: open/close shutter, …</a:t>
            </a:r>
          </a:p>
          <a:p>
            <a:r>
              <a:rPr lang="en-US" dirty="0"/>
              <a:t>CSS/Eclipse ‘headless’ application</a:t>
            </a:r>
          </a:p>
          <a:p>
            <a:r>
              <a:rPr lang="en-US" dirty="0" smtClean="0"/>
              <a:t>‘PV’: EPICS, simulated</a:t>
            </a:r>
          </a:p>
          <a:p>
            <a:pPr lvl="1"/>
            <a:r>
              <a:rPr lang="en-US" dirty="0" smtClean="0"/>
              <a:t>Alias names for PVs as well as plain PV names</a:t>
            </a:r>
          </a:p>
          <a:p>
            <a:r>
              <a:rPr lang="en-US" dirty="0" smtClean="0"/>
              <a:t>Telnet interface: Status, pause, resume, …</a:t>
            </a:r>
          </a:p>
          <a:p>
            <a:r>
              <a:rPr lang="en-US" dirty="0" smtClean="0"/>
              <a:t>Java RMI interface: Submit, status, pause, resume, get data, …</a:t>
            </a:r>
          </a:p>
          <a:p>
            <a:pPr lvl="1"/>
            <a:r>
              <a:rPr lang="en-US" dirty="0" smtClean="0"/>
              <a:t>Scans transferred in XML format</a:t>
            </a:r>
          </a:p>
          <a:p>
            <a:pPr lvl="1"/>
            <a:r>
              <a:rPr lang="en-US" dirty="0" smtClean="0"/>
              <a:t>RMI = Java, </a:t>
            </a:r>
            <a:r>
              <a:rPr lang="en-US" dirty="0" err="1" smtClean="0"/>
              <a:t>Jython</a:t>
            </a:r>
            <a:r>
              <a:rPr lang="en-US" dirty="0" smtClean="0"/>
              <a:t>, </a:t>
            </a:r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en-US" dirty="0" err="1" smtClean="0"/>
              <a:t>Scala</a:t>
            </a:r>
            <a:r>
              <a:rPr lang="en-US" dirty="0" smtClean="0"/>
              <a:t>, </a:t>
            </a:r>
            <a:r>
              <a:rPr lang="en-US" dirty="0" err="1" smtClean="0"/>
              <a:t>JRuby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Web Interface</a:t>
            </a:r>
          </a:p>
          <a:p>
            <a:pPr lvl="1"/>
            <a:r>
              <a:rPr lang="en-US" dirty="0" smtClean="0"/>
              <a:t>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7"/>
    </mc:Choice>
    <mc:Fallback xmlns="">
      <p:transition xmlns:p14="http://schemas.microsoft.com/office/powerpoint/2010/main" spd="slow" advTm="730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ded Corner 40"/>
          <p:cNvSpPr/>
          <p:nvPr/>
        </p:nvSpPr>
        <p:spPr>
          <a:xfrm>
            <a:off x="8216900" y="1384301"/>
            <a:ext cx="721202" cy="875379"/>
          </a:xfrm>
          <a:prstGeom prst="foldedCorner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solidFill>
                    <a:schemeClr val="tx1"/>
                  </a:solidFill>
                </a:ln>
              </a:rPr>
              <a:t>Nexus</a:t>
            </a:r>
            <a:endParaRPr lang="en-US" sz="11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0" name="Folded Corner 39"/>
          <p:cNvSpPr/>
          <p:nvPr/>
        </p:nvSpPr>
        <p:spPr>
          <a:xfrm>
            <a:off x="8140700" y="1308101"/>
            <a:ext cx="721202" cy="875379"/>
          </a:xfrm>
          <a:prstGeom prst="foldedCorner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3175">
                  <a:solidFill>
                    <a:schemeClr val="tx1"/>
                  </a:solidFill>
                </a:ln>
              </a:rPr>
              <a:t>Nexus</a:t>
            </a:r>
            <a:endParaRPr lang="en-US" sz="11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905875" cy="496290"/>
          </a:xfrm>
        </p:spPr>
        <p:txBody>
          <a:bodyPr/>
          <a:lstStyle/>
          <a:p>
            <a:r>
              <a:rPr lang="en-US" dirty="0" smtClean="0"/>
              <a:t>Overall Picture for SNS</a:t>
            </a:r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78"/>
          <p:cNvGrpSpPr/>
          <p:nvPr/>
        </p:nvGrpSpPr>
        <p:grpSpPr>
          <a:xfrm>
            <a:off x="432988" y="990599"/>
            <a:ext cx="8377637" cy="5402981"/>
            <a:chOff x="515257" y="1088570"/>
            <a:chExt cx="8404428" cy="4616562"/>
          </a:xfrm>
        </p:grpSpPr>
        <p:sp>
          <p:nvSpPr>
            <p:cNvPr id="7" name="Rounded Rectangle 6"/>
            <p:cNvSpPr/>
            <p:nvPr/>
          </p:nvSpPr>
          <p:spPr>
            <a:xfrm>
              <a:off x="672066" y="2168063"/>
              <a:ext cx="1523499" cy="7045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Sample Environment Equipments</a:t>
              </a:r>
              <a:endParaRPr lang="en-US" sz="14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6633" y="2129060"/>
              <a:ext cx="1523499" cy="7045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Sample Environment Equipments</a:t>
              </a:r>
              <a:endParaRPr lang="en-US" sz="14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6056" y="2090057"/>
              <a:ext cx="1523499" cy="7045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Sample Environment</a:t>
              </a:r>
              <a:endParaRPr lang="en-US" sz="1400" b="1" dirty="0"/>
            </a:p>
          </p:txBody>
        </p:sp>
        <p:cxnSp>
          <p:nvCxnSpPr>
            <p:cNvPr id="10" name="Elbow Connector 69"/>
            <p:cNvCxnSpPr>
              <a:endCxn id="16" idx="0"/>
            </p:cNvCxnSpPr>
            <p:nvPr/>
          </p:nvCxnSpPr>
          <p:spPr>
            <a:xfrm>
              <a:off x="5689600" y="2184400"/>
              <a:ext cx="2490062" cy="549730"/>
            </a:xfrm>
            <a:prstGeom prst="bentConnector2">
              <a:avLst/>
            </a:prstGeom>
            <a:ln w="63500" cmpd="sng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Elbow Connector 69"/>
            <p:cNvCxnSpPr>
              <a:endCxn id="19" idx="0"/>
            </p:cNvCxnSpPr>
            <p:nvPr/>
          </p:nvCxnSpPr>
          <p:spPr>
            <a:xfrm>
              <a:off x="5655129" y="1598385"/>
              <a:ext cx="15875" cy="1150258"/>
            </a:xfrm>
            <a:prstGeom prst="straightConnector1">
              <a:avLst/>
            </a:prstGeom>
            <a:ln w="63500" cmpd="sng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Flowchart: Direct Access Storage 11"/>
            <p:cNvSpPr/>
            <p:nvPr/>
          </p:nvSpPr>
          <p:spPr>
            <a:xfrm>
              <a:off x="515257" y="1088570"/>
              <a:ext cx="1763486" cy="957943"/>
            </a:xfrm>
            <a:prstGeom prst="flowChartMagneticDrum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Detector</a:t>
              </a:r>
              <a:endParaRPr lang="en-US" sz="1400" b="1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017486" y="1324427"/>
              <a:ext cx="1211943" cy="468087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Instrument Events</a:t>
              </a:r>
              <a:endParaRPr lang="en-US" sz="8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23772" y="1182914"/>
              <a:ext cx="1277257" cy="86359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Aggregator</a:t>
              </a:r>
              <a:endParaRPr lang="en-US" sz="14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76570" y="1324427"/>
              <a:ext cx="1214256" cy="66765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Translation Service</a:t>
              </a:r>
              <a:endParaRPr lang="en-US" sz="14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439638" y="2734129"/>
              <a:ext cx="1480047" cy="66765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Mantid</a:t>
              </a:r>
              <a:endParaRPr lang="en-US" sz="1400" b="1" dirty="0"/>
            </a:p>
          </p:txBody>
        </p:sp>
        <p:sp>
          <p:nvSpPr>
            <p:cNvPr id="17" name="Folded Corner 16"/>
            <p:cNvSpPr/>
            <p:nvPr/>
          </p:nvSpPr>
          <p:spPr>
            <a:xfrm>
              <a:off x="8171174" y="1294750"/>
              <a:ext cx="723508" cy="747965"/>
            </a:xfrm>
            <a:prstGeom prst="foldedCorner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3175">
                    <a:solidFill>
                      <a:schemeClr val="tx1"/>
                    </a:solidFill>
                  </a:ln>
                </a:rPr>
                <a:t>Nexus</a:t>
              </a:r>
              <a:endParaRPr lang="en-US" sz="1100" dirty="0">
                <a:ln w="31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8" name="Elbow Connector 14"/>
            <p:cNvCxnSpPr>
              <a:stCxn id="15" idx="3"/>
              <a:endCxn id="17" idx="1"/>
            </p:cNvCxnSpPr>
            <p:nvPr/>
          </p:nvCxnSpPr>
          <p:spPr>
            <a:xfrm>
              <a:off x="7890825" y="1658256"/>
              <a:ext cx="280349" cy="104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4999264" y="2748643"/>
              <a:ext cx="1343479" cy="6676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Histogram</a:t>
              </a:r>
            </a:p>
            <a:p>
              <a:pPr algn="ctr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738914" y="1382483"/>
              <a:ext cx="1850571" cy="468087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Data Stream</a:t>
              </a:r>
              <a:endParaRPr lang="en-US" sz="1400" b="1" dirty="0"/>
            </a:p>
          </p:txBody>
        </p:sp>
        <p:grpSp>
          <p:nvGrpSpPr>
            <p:cNvPr id="21" name="Group 89"/>
            <p:cNvGrpSpPr/>
            <p:nvPr/>
          </p:nvGrpSpPr>
          <p:grpSpPr>
            <a:xfrm>
              <a:off x="5058615" y="4042227"/>
              <a:ext cx="2254700" cy="1662905"/>
              <a:chOff x="5030040" y="4064000"/>
              <a:chExt cx="2254700" cy="1662905"/>
            </a:xfrm>
          </p:grpSpPr>
          <p:sp>
            <p:nvSpPr>
              <p:cNvPr id="34" name="Process 18"/>
              <p:cNvSpPr/>
              <p:nvPr/>
            </p:nvSpPr>
            <p:spPr>
              <a:xfrm>
                <a:off x="5254511" y="4292602"/>
                <a:ext cx="2030229" cy="1434303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GUI</a:t>
                </a:r>
                <a:r>
                  <a:rPr lang="en-US" sz="1400" b="1" dirty="0">
                    <a:solidFill>
                      <a:schemeClr val="tx1"/>
                    </a:solidFill>
                    <a:ea typeface="ＭＳ Ｐゴシック" pitchFamily="34" charset="-128"/>
                  </a:rPr>
                  <a:t>: CSS</a:t>
                </a:r>
              </a:p>
            </p:txBody>
          </p:sp>
          <p:sp>
            <p:nvSpPr>
              <p:cNvPr id="35" name="Process 18"/>
              <p:cNvSpPr/>
              <p:nvPr/>
            </p:nvSpPr>
            <p:spPr>
              <a:xfrm>
                <a:off x="5149103" y="4230916"/>
                <a:ext cx="2060030" cy="1431774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GUI</a:t>
                </a:r>
                <a:r>
                  <a:rPr lang="en-US" sz="1400" b="1" dirty="0">
                    <a:solidFill>
                      <a:schemeClr val="tx1"/>
                    </a:solidFill>
                    <a:ea typeface="ＭＳ Ｐゴシック" pitchFamily="34" charset="-128"/>
                  </a:rPr>
                  <a:t>: CSS</a:t>
                </a:r>
              </a:p>
            </p:txBody>
          </p:sp>
          <p:sp>
            <p:nvSpPr>
              <p:cNvPr id="36" name="Process 18"/>
              <p:cNvSpPr/>
              <p:nvPr/>
            </p:nvSpPr>
            <p:spPr>
              <a:xfrm>
                <a:off x="5030040" y="4064000"/>
                <a:ext cx="2119313" cy="1545772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GUI</a:t>
                </a:r>
                <a:r>
                  <a:rPr lang="en-US" sz="1400" b="1" dirty="0">
                    <a:solidFill>
                      <a:schemeClr val="tx1"/>
                    </a:solidFill>
                    <a:ea typeface="ＭＳ Ｐゴシック" pitchFamily="34" charset="-128"/>
                  </a:rPr>
                  <a:t>: CSS</a:t>
                </a:r>
              </a:p>
            </p:txBody>
          </p:sp>
          <p:pic>
            <p:nvPicPr>
              <p:cNvPr id="37" name="Picture 31" descr="yabes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49103" y="4405086"/>
                <a:ext cx="1927225" cy="103434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22" name="Rounded Rectangle 21"/>
            <p:cNvSpPr/>
            <p:nvPr/>
          </p:nvSpPr>
          <p:spPr>
            <a:xfrm>
              <a:off x="689429" y="4383314"/>
              <a:ext cx="1343479" cy="9236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EPICS</a:t>
              </a:r>
              <a:br>
                <a:rPr lang="en-US" sz="1400" b="1" dirty="0" smtClean="0"/>
              </a:br>
              <a:r>
                <a:rPr lang="en-US" sz="1400" b="1" dirty="0" smtClean="0"/>
                <a:t>IOCs</a:t>
              </a:r>
              <a:endParaRPr lang="en-US" sz="1400" b="1" dirty="0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1255486" y="2898618"/>
              <a:ext cx="182860" cy="1455668"/>
            </a:xfrm>
            <a:prstGeom prst="up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51372" y="2705441"/>
              <a:ext cx="1567095" cy="7487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Scan Server</a:t>
              </a:r>
              <a:endParaRPr lang="en-US" sz="1800" b="1" dirty="0"/>
            </a:p>
          </p:txBody>
        </p:sp>
        <p:cxnSp>
          <p:nvCxnSpPr>
            <p:cNvPr id="25" name="Elbow Connector 69"/>
            <p:cNvCxnSpPr>
              <a:stCxn id="22" idx="3"/>
              <a:endCxn id="24" idx="1"/>
            </p:cNvCxnSpPr>
            <p:nvPr/>
          </p:nvCxnSpPr>
          <p:spPr>
            <a:xfrm flipV="1">
              <a:off x="2032908" y="3079817"/>
              <a:ext cx="1118464" cy="1765334"/>
            </a:xfrm>
            <a:prstGeom prst="bentConnector3">
              <a:avLst>
                <a:gd name="adj1" fmla="val 50000"/>
              </a:avLst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36283" y="4812691"/>
              <a:ext cx="1456652" cy="20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Channel Access</a:t>
              </a:r>
              <a:endParaRPr lang="en-US" sz="900" b="1" dirty="0"/>
            </a:p>
          </p:txBody>
        </p:sp>
        <p:cxnSp>
          <p:nvCxnSpPr>
            <p:cNvPr id="27" name="Elbow Connector 69"/>
            <p:cNvCxnSpPr>
              <a:stCxn id="24" idx="0"/>
              <a:endCxn id="14" idx="2"/>
            </p:cNvCxnSpPr>
            <p:nvPr/>
          </p:nvCxnSpPr>
          <p:spPr>
            <a:xfrm flipV="1">
              <a:off x="3934920" y="2046513"/>
              <a:ext cx="27481" cy="658928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69"/>
            <p:cNvCxnSpPr>
              <a:stCxn id="24" idx="3"/>
              <a:endCxn id="19" idx="1"/>
            </p:cNvCxnSpPr>
            <p:nvPr/>
          </p:nvCxnSpPr>
          <p:spPr>
            <a:xfrm>
              <a:off x="4718468" y="3079817"/>
              <a:ext cx="280796" cy="2655"/>
            </a:xfrm>
            <a:prstGeom prst="bentConnector3">
              <a:avLst>
                <a:gd name="adj1" fmla="val 50000"/>
              </a:avLst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69"/>
            <p:cNvCxnSpPr>
              <a:stCxn id="24" idx="2"/>
            </p:cNvCxnSpPr>
            <p:nvPr/>
          </p:nvCxnSpPr>
          <p:spPr>
            <a:xfrm rot="16200000" flipH="1">
              <a:off x="4019366" y="3369747"/>
              <a:ext cx="968933" cy="1137825"/>
            </a:xfrm>
            <a:prstGeom prst="bentConnector2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Elbow Connector 69"/>
            <p:cNvCxnSpPr/>
            <p:nvPr/>
          </p:nvCxnSpPr>
          <p:spPr>
            <a:xfrm flipV="1">
              <a:off x="2039257" y="5036457"/>
              <a:ext cx="3040743" cy="7258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69"/>
            <p:cNvCxnSpPr>
              <a:stCxn id="19" idx="2"/>
            </p:cNvCxnSpPr>
            <p:nvPr/>
          </p:nvCxnSpPr>
          <p:spPr>
            <a:xfrm>
              <a:off x="5671004" y="3416300"/>
              <a:ext cx="4084" cy="625932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14"/>
            <p:cNvCxnSpPr>
              <a:stCxn id="17" idx="2"/>
            </p:cNvCxnSpPr>
            <p:nvPr/>
          </p:nvCxnSpPr>
          <p:spPr>
            <a:xfrm>
              <a:off x="8532928" y="2042715"/>
              <a:ext cx="20464" cy="6952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4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3"/>
    </mc:Choice>
    <mc:Fallback xmlns="">
      <p:transition xmlns:p14="http://schemas.microsoft.com/office/powerpoint/2010/main" spd="slow" advTm="1957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816975" cy="1272784"/>
          </a:xfrm>
        </p:spPr>
        <p:txBody>
          <a:bodyPr/>
          <a:lstStyle/>
          <a:p>
            <a:r>
              <a:rPr lang="en-US" dirty="0" smtClean="0"/>
              <a:t>Summary: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Experiment Automation Building Block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6" y="1765300"/>
            <a:ext cx="7104691" cy="433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23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5"/>
    </mc:Choice>
    <mc:Fallback xmlns="">
      <p:transition xmlns:p14="http://schemas.microsoft.com/office/powerpoint/2010/main" spd="slow" advTm="4672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42247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Automate the experiment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“Scan” = Sequence of commands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 via Channel Access (</a:t>
            </a:r>
            <a:r>
              <a:rPr lang="en-US" dirty="0" err="1" smtClean="0"/>
              <a:t>pvManager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Start/stop/monitor a long-running sequence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Not:</a:t>
            </a:r>
          </a:p>
          <a:p>
            <a:pPr lvl="1"/>
            <a:r>
              <a:rPr lang="en-US" dirty="0" smtClean="0"/>
              <a:t>Closed-loop control</a:t>
            </a:r>
          </a:p>
          <a:p>
            <a:pPr lvl="1"/>
            <a:r>
              <a:rPr lang="en-US" dirty="0" smtClean="0"/>
              <a:t>Data acquisition</a:t>
            </a:r>
          </a:p>
          <a:p>
            <a:pPr lvl="1"/>
            <a:r>
              <a:rPr lang="en-US" dirty="0" smtClean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5016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924704" cy="469359"/>
          </a:xfrm>
        </p:spPr>
        <p:txBody>
          <a:bodyPr/>
          <a:lstStyle/>
          <a:p>
            <a:r>
              <a:rPr lang="en-US" sz="2800" dirty="0" smtClean="0"/>
              <a:t>Experiment Control for EPICS</a:t>
            </a:r>
            <a:endParaRPr lang="en-US" sz="28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716" y="1243871"/>
            <a:ext cx="1812091" cy="1025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Sample Environment Equipments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5677" y="1187085"/>
            <a:ext cx="1812091" cy="1025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Sample Environment Equipments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3625" y="1130300"/>
            <a:ext cx="1812091" cy="1025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Sample Environment Equipment</a:t>
            </a:r>
            <a:endParaRPr lang="en-US" sz="1400" b="1" dirty="0"/>
          </a:p>
        </p:txBody>
      </p:sp>
      <p:sp>
        <p:nvSpPr>
          <p:cNvPr id="35" name="Process 18"/>
          <p:cNvSpPr/>
          <p:nvPr/>
        </p:nvSpPr>
        <p:spPr>
          <a:xfrm>
            <a:off x="5740214" y="2485601"/>
            <a:ext cx="3314884" cy="383016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" name="Process 18"/>
          <p:cNvSpPr/>
          <p:nvPr/>
        </p:nvSpPr>
        <p:spPr>
          <a:xfrm>
            <a:off x="5676898" y="2422971"/>
            <a:ext cx="3327402" cy="379165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a typeface="ＭＳ Ｐゴシック" pitchFamily="34" charset="-128"/>
              </a:rPr>
              <a:t>GUI</a:t>
            </a:r>
            <a:r>
              <a:rPr lang="en-US" sz="1400" b="1" dirty="0">
                <a:solidFill>
                  <a:schemeClr val="tx1"/>
                </a:solidFill>
                <a:ea typeface="ＭＳ Ｐゴシック" pitchFamily="34" charset="-128"/>
              </a:rPr>
              <a:t>: </a:t>
            </a:r>
            <a:r>
              <a:rPr lang="en-US" sz="1400" b="1" dirty="0" smtClean="0">
                <a:solidFill>
                  <a:schemeClr val="tx1"/>
                </a:solidFill>
                <a:ea typeface="ＭＳ Ｐゴシック" pitchFamily="34" charset="-128"/>
              </a:rPr>
              <a:t>CSS</a:t>
            </a: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  <a:ea typeface="ＭＳ Ｐゴシック" pitchFamily="34" charset="-128"/>
              </a:rPr>
              <a:t>Jython</a:t>
            </a:r>
            <a:r>
              <a:rPr lang="en-US" sz="14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ea typeface="ＭＳ Ｐゴシック" pitchFamily="34" charset="-128"/>
              </a:rPr>
              <a:t>Matlab</a:t>
            </a:r>
            <a:r>
              <a:rPr lang="en-US" sz="1400" b="1" dirty="0" smtClean="0">
                <a:solidFill>
                  <a:schemeClr val="tx1"/>
                </a:solidFill>
                <a:ea typeface="ＭＳ Ｐゴシック" pitchFamily="34" charset="-128"/>
              </a:rPr>
              <a:t>, …</a:t>
            </a:r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7" name="Picture 31" descr="yab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313" y="2765871"/>
            <a:ext cx="3151059" cy="20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630368" y="4469111"/>
            <a:ext cx="1597971" cy="1344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EPICS</a:t>
            </a:r>
            <a:br>
              <a:rPr lang="en-US" sz="1400" b="1" dirty="0" smtClean="0"/>
            </a:br>
            <a:r>
              <a:rPr lang="en-US" sz="1400" b="1" dirty="0" smtClean="0"/>
              <a:t>IOCs</a:t>
            </a:r>
            <a:endParaRPr lang="en-US" sz="1400" b="1" dirty="0"/>
          </a:p>
        </p:txBody>
      </p:sp>
      <p:sp>
        <p:nvSpPr>
          <p:cNvPr id="23" name="Up-Down Arrow 22"/>
          <p:cNvSpPr/>
          <p:nvPr/>
        </p:nvSpPr>
        <p:spPr>
          <a:xfrm>
            <a:off x="1303652" y="2307505"/>
            <a:ext cx="217499" cy="2119344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4" name="Rounded Rectangle 23"/>
          <p:cNvSpPr/>
          <p:nvPr/>
        </p:nvSpPr>
        <p:spPr>
          <a:xfrm>
            <a:off x="2417034" y="2844799"/>
            <a:ext cx="2561365" cy="1511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Scan Server</a:t>
            </a:r>
            <a:endParaRPr lang="en-US" sz="3200" b="1" dirty="0"/>
          </a:p>
        </p:txBody>
      </p:sp>
      <p:cxnSp>
        <p:nvCxnSpPr>
          <p:cNvPr id="25" name="Elbow Connector 69"/>
          <p:cNvCxnSpPr/>
          <p:nvPr/>
        </p:nvCxnSpPr>
        <p:spPr>
          <a:xfrm flipV="1">
            <a:off x="2225241" y="4356101"/>
            <a:ext cx="1254559" cy="588627"/>
          </a:xfrm>
          <a:prstGeom prst="bentConnector3">
            <a:avLst>
              <a:gd name="adj1" fmla="val 100166"/>
            </a:avLst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63922" y="5009150"/>
            <a:ext cx="1096005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Channel Access</a:t>
            </a:r>
            <a:endParaRPr lang="en-US" sz="900" b="1" dirty="0"/>
          </a:p>
        </p:txBody>
      </p:sp>
      <p:cxnSp>
        <p:nvCxnSpPr>
          <p:cNvPr id="29" name="Elbow Connector 69"/>
          <p:cNvCxnSpPr/>
          <p:nvPr/>
        </p:nvCxnSpPr>
        <p:spPr>
          <a:xfrm flipV="1">
            <a:off x="4978700" y="3596165"/>
            <a:ext cx="696790" cy="3"/>
          </a:xfrm>
          <a:prstGeom prst="bentConnector3">
            <a:avLst>
              <a:gd name="adj1" fmla="val 50000"/>
            </a:avLst>
          </a:prstGeom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Elbow Connector 69"/>
          <p:cNvCxnSpPr/>
          <p:nvPr/>
        </p:nvCxnSpPr>
        <p:spPr>
          <a:xfrm flipV="1">
            <a:off x="2235891" y="5293106"/>
            <a:ext cx="3462075" cy="13883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ipt_examp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84" y="5347727"/>
            <a:ext cx="1674549" cy="7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7"/>
    </mc:Choice>
    <mc:Fallback xmlns="">
      <p:transition xmlns:p14="http://schemas.microsoft.com/office/powerpoint/2010/main" spd="slow" advTm="2271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EPICS Sequencer?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6045" y="2974798"/>
            <a:ext cx="5321301" cy="241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Lucida Grande"/>
              <a:buChar char="−"/>
            </a:pPr>
            <a:r>
              <a:rPr lang="en-US" sz="3200" dirty="0" smtClean="0"/>
              <a:t>Compile, link, …</a:t>
            </a:r>
          </a:p>
          <a:p>
            <a:pPr>
              <a:buClr>
                <a:srgbClr val="FF0000"/>
              </a:buClr>
              <a:buFont typeface="Lucida Grande"/>
              <a:buChar char="−"/>
            </a:pPr>
            <a:r>
              <a:rPr lang="en-US" sz="3200" dirty="0" smtClean="0"/>
              <a:t>No GUI</a:t>
            </a:r>
          </a:p>
          <a:p>
            <a:pPr>
              <a:buClr>
                <a:srgbClr val="FF0000"/>
              </a:buClr>
              <a:buFont typeface="Lucida Grande"/>
              <a:buChar char="−"/>
            </a:pPr>
            <a:r>
              <a:rPr lang="en-US" sz="3200" dirty="0" smtClean="0"/>
              <a:t>No progress, pause, resume</a:t>
            </a:r>
          </a:p>
          <a:p>
            <a:pPr>
              <a:buClr>
                <a:srgbClr val="FF0000"/>
              </a:buClr>
              <a:buFont typeface="Lucida Grande"/>
              <a:buChar char="−"/>
            </a:pPr>
            <a:r>
              <a:rPr lang="en-US" sz="3200" dirty="0" smtClean="0"/>
              <a:t>Can do anything</a:t>
            </a:r>
            <a:endParaRPr lang="en-US" sz="2000" dirty="0" smtClean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8935" y="1168983"/>
            <a:ext cx="7169455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3366FF"/>
                </a:solidFill>
              </a:rPr>
              <a:t>Excellent for “permanent” automation,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not for changing scan scenarios</a:t>
            </a:r>
          </a:p>
        </p:txBody>
      </p:sp>
    </p:spTree>
    <p:extLst>
      <p:ext uri="{BB962C8B-B14F-4D97-AF65-F5344CB8AC3E}">
        <p14:creationId xmlns:p14="http://schemas.microsoft.com/office/powerpoint/2010/main" val="12532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6"/>
    </mc:Choice>
    <mc:Fallback xmlns="">
      <p:transition xmlns:p14="http://schemas.microsoft.com/office/powerpoint/2010/main" spd="slow" advTm="2593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Scripts (Python, </a:t>
            </a:r>
            <a:r>
              <a:rPr lang="en-US" dirty="0" err="1" smtClean="0"/>
              <a:t>Jython</a:t>
            </a:r>
            <a:r>
              <a:rPr lang="en-US" dirty="0" smtClean="0"/>
              <a:t>, </a:t>
            </a:r>
            <a:r>
              <a:rPr lang="en-US" dirty="0" err="1" smtClean="0"/>
              <a:t>Scala</a:t>
            </a:r>
            <a:r>
              <a:rPr lang="en-US" dirty="0" smtClean="0"/>
              <a:t>, …)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99991" y="2073796"/>
            <a:ext cx="4622800" cy="16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Lucida Grande"/>
              <a:buChar char="−"/>
            </a:pPr>
            <a:r>
              <a:rPr lang="en-US" sz="3200" dirty="0" smtClean="0"/>
              <a:t>No progress, pause, resume</a:t>
            </a:r>
          </a:p>
          <a:p>
            <a:pPr>
              <a:buClr>
                <a:srgbClr val="FF0000"/>
              </a:buClr>
              <a:buFont typeface="Lucida Grande"/>
              <a:buChar char="−"/>
            </a:pPr>
            <a:r>
              <a:rPr lang="en-US" sz="3200" dirty="0" smtClean="0"/>
              <a:t>Can do most anything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067" y="1037039"/>
            <a:ext cx="7169455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3366FF"/>
                </a:solidFill>
              </a:rPr>
              <a:t>“Works”, but…</a:t>
            </a:r>
          </a:p>
        </p:txBody>
      </p:sp>
    </p:spTree>
    <p:extLst>
      <p:ext uri="{BB962C8B-B14F-4D97-AF65-F5344CB8AC3E}">
        <p14:creationId xmlns:p14="http://schemas.microsoft.com/office/powerpoint/2010/main" val="5796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3"/>
    </mc:Choice>
    <mc:Fallback xmlns="">
      <p:transition xmlns:p14="http://schemas.microsoft.com/office/powerpoint/2010/main" spd="slow" advTm="2802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Allow Anything      =    Robust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306512"/>
            <a:ext cx="4219575" cy="348762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set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 err="1">
                <a:latin typeface="Courier"/>
                <a:cs typeface="Courier"/>
              </a:rPr>
              <a:t>setpoint</a:t>
            </a:r>
            <a:r>
              <a:rPr lang="en-US" sz="1800" dirty="0">
                <a:latin typeface="Courier"/>
                <a:cs typeface="Courier"/>
              </a:rPr>
              <a:t>, 30);</a:t>
            </a:r>
            <a:br>
              <a:rPr lang="en-US" sz="1800" dirty="0">
                <a:latin typeface="Courier"/>
                <a:cs typeface="Courier"/>
              </a:rPr>
            </a:b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# </a:t>
            </a:r>
            <a:r>
              <a:rPr lang="en-US" sz="1800" dirty="0" smtClean="0">
                <a:solidFill>
                  <a:srgbClr val="FF0000"/>
                </a:solidFill>
                <a:latin typeface="Courier"/>
                <a:cs typeface="Courier"/>
              </a:rPr>
              <a:t>Assume 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OK after 10 seconds</a:t>
            </a:r>
            <a:b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wait(10.0)</a:t>
            </a:r>
            <a:r>
              <a:rPr lang="en-US" sz="1800" dirty="0" smtClean="0">
                <a:solidFill>
                  <a:srgbClr val="FF0000"/>
                </a:solidFill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set(</a:t>
            </a:r>
            <a:r>
              <a:rPr lang="en-US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nonexisting_channel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, 42);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while (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readback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&lt; 10)</a:t>
            </a:r>
            <a:b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{   </a:t>
            </a:r>
            <a:r>
              <a:rPr lang="en-US" sz="1800" dirty="0" smtClean="0">
                <a:solidFill>
                  <a:srgbClr val="FF0000"/>
                </a:solidFill>
                <a:latin typeface="Courier"/>
                <a:cs typeface="Courier"/>
              </a:rPr>
              <a:t>/* busy loop */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}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51078" y="1290020"/>
            <a:ext cx="4232275" cy="53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set(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setpoint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, 30);</a:t>
            </a:r>
            <a:b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# Wait for </a:t>
            </a:r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readback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 to match</a:t>
            </a:r>
            <a:b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waitForValue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(</a:t>
            </a:r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readback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, 30);</a:t>
            </a:r>
          </a:p>
          <a:p>
            <a:pPr marL="0" indent="0">
              <a:buNone/>
            </a:pPr>
            <a:endParaRPr lang="en-US" sz="18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notConnected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(…))</a:t>
            </a:r>
            <a:b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reportError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();</a:t>
            </a:r>
            <a:b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while (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readback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&lt; 10)</a:t>
            </a:r>
            <a:b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{</a:t>
            </a:r>
            <a:b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sleep(1)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;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timeout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_exceeded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    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reportError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();</a:t>
            </a:r>
            <a:b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800" dirty="0">
              <a:solidFill>
                <a:srgbClr val="008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16552" y="245242"/>
            <a:ext cx="218965" cy="3240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6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9"/>
    </mc:Choice>
    <mc:Fallback xmlns="">
      <p:transition xmlns:p14="http://schemas.microsoft.com/office/powerpoint/2010/main" spd="slow" advTm="3655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APS “Scan Engine”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876565"/>
            <a:ext cx="8924704" cy="47418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Claude Saunders, Mitch </a:t>
            </a:r>
            <a:r>
              <a:rPr lang="en-US" sz="2400" dirty="0" err="1" smtClean="0"/>
              <a:t>McCuiston</a:t>
            </a:r>
            <a:r>
              <a:rPr lang="en-US" sz="2400" dirty="0" smtClean="0"/>
              <a:t>, Brian </a:t>
            </a:r>
            <a:r>
              <a:rPr lang="en-US" sz="2400" dirty="0" err="1" smtClean="0"/>
              <a:t>Tieman</a:t>
            </a:r>
            <a:r>
              <a:rPr lang="en-US" sz="2400" dirty="0" smtClean="0"/>
              <a:t>, Tim Mooney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3366FF"/>
                </a:solidFill>
              </a:rPr>
              <a:t> “Scan Engine” executes submitted scans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3366FF"/>
                </a:solidFill>
              </a:rPr>
              <a:t> Scan = List of robust commands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Scan System adds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 “Loop” command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 Pause, Resume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 CSS PV instead of new PV layer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 Tight CSS GUI integration AND basic script access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7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4"/>
    </mc:Choice>
    <mc:Fallback xmlns="">
      <p:transition xmlns:p14="http://schemas.microsoft.com/office/powerpoint/2010/main" spd="slow" advTm="7160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51" y="1128821"/>
            <a:ext cx="7427674" cy="3715516"/>
          </a:xfrm>
        </p:spPr>
        <p:txBody>
          <a:bodyPr/>
          <a:lstStyle/>
          <a:p>
            <a:r>
              <a:rPr lang="en-US" dirty="0" smtClean="0"/>
              <a:t>Command Execution</a:t>
            </a:r>
          </a:p>
          <a:p>
            <a:pPr lvl="1"/>
            <a:r>
              <a:rPr lang="en-US" dirty="0" smtClean="0"/>
              <a:t>80000 commands/second: Delay 0 sec, Set w/o read-back</a:t>
            </a:r>
          </a:p>
          <a:p>
            <a:pPr lvl="1"/>
            <a:r>
              <a:rPr lang="en-US" dirty="0" smtClean="0"/>
              <a:t>  4500 commands/second: Set w/ read-back, Loop</a:t>
            </a:r>
          </a:p>
          <a:p>
            <a:endParaRPr lang="en-US" dirty="0" smtClean="0"/>
          </a:p>
          <a:p>
            <a:r>
              <a:rPr lang="en-US" dirty="0" smtClean="0"/>
              <a:t>Download scan into Editor</a:t>
            </a:r>
          </a:p>
          <a:p>
            <a:pPr lvl="1"/>
            <a:r>
              <a:rPr lang="en-US" dirty="0" smtClean="0"/>
              <a:t>10000 commands:  1 second</a:t>
            </a:r>
          </a:p>
          <a:p>
            <a:pPr lvl="1"/>
            <a:r>
              <a:rPr lang="en-US" dirty="0" smtClean="0"/>
              <a:t>50000 commands: 15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60"/>
    </mc:Choice>
    <mc:Fallback xmlns="">
      <p:transition xmlns:p14="http://schemas.microsoft.com/office/powerpoint/2010/main" spd="slow" advTm="6276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Beam Line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841145"/>
            <a:ext cx="8229600" cy="4593052"/>
          </a:xfrm>
        </p:spPr>
        <p:txBody>
          <a:bodyPr/>
          <a:lstStyle/>
          <a:p>
            <a:r>
              <a:rPr lang="en-US" dirty="0" smtClean="0"/>
              <a:t>Required (soft) IOCs</a:t>
            </a:r>
          </a:p>
          <a:p>
            <a:pPr lvl="1"/>
            <a:r>
              <a:rPr lang="en-US" dirty="0" smtClean="0"/>
              <a:t>Used by separate tools to start/stop as required</a:t>
            </a:r>
          </a:p>
          <a:p>
            <a:r>
              <a:rPr lang="en-US" dirty="0" smtClean="0"/>
              <a:t>Scan System Aliases</a:t>
            </a:r>
          </a:p>
          <a:p>
            <a:pPr lvl="1"/>
            <a:r>
              <a:rPr lang="en-US" dirty="0" smtClean="0"/>
              <a:t>Available within scans</a:t>
            </a:r>
          </a:p>
          <a:p>
            <a:r>
              <a:rPr lang="en-US" dirty="0" smtClean="0"/>
              <a:t>Simulation Info</a:t>
            </a:r>
          </a:p>
          <a:p>
            <a:pPr lvl="1"/>
            <a:r>
              <a:rPr lang="en-US" dirty="0" smtClean="0"/>
              <a:t>Slew rates</a:t>
            </a:r>
          </a:p>
          <a:p>
            <a:r>
              <a:rPr lang="en-US" dirty="0" smtClean="0"/>
              <a:t>DAQ info</a:t>
            </a:r>
          </a:p>
          <a:p>
            <a:pPr lvl="1"/>
            <a:r>
              <a:rPr lang="en-US" dirty="0" smtClean="0"/>
              <a:t>Which channels</a:t>
            </a:r>
            <a:br>
              <a:rPr lang="en-US" dirty="0" smtClean="0"/>
            </a:br>
            <a:r>
              <a:rPr lang="en-US" dirty="0" smtClean="0"/>
              <a:t>to log with</a:t>
            </a:r>
            <a:br>
              <a:rPr lang="en-US" dirty="0" smtClean="0"/>
            </a:br>
            <a:r>
              <a:rPr lang="en-US" dirty="0" smtClean="0"/>
              <a:t>neutron data?</a:t>
            </a:r>
            <a:endParaRPr lang="en-US" dirty="0"/>
          </a:p>
        </p:txBody>
      </p:sp>
      <p:pic>
        <p:nvPicPr>
          <p:cNvPr id="6" name="Picture 5" descr="Screen shot 2012-04-18 at 11.12.5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17" y="2954851"/>
            <a:ext cx="6245098" cy="322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1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19"/>
    </mc:Choice>
    <mc:Fallback xmlns="">
      <p:transition xmlns:p14="http://schemas.microsoft.com/office/powerpoint/2010/main" spd="slow" advTm="719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pPr lvl="0"/>
            <a:r>
              <a:rPr lang="en-US" b="1" smtClean="0"/>
              <a:t>Should </a:t>
            </a:r>
            <a:r>
              <a:rPr lang="en-US" b="1" dirty="0" smtClean="0"/>
              <a:t>be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97" y="907117"/>
            <a:ext cx="5607050" cy="550612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GUI: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or script:</a:t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Robust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execution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Monitor, pause, resume, abort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77075" y="1466851"/>
            <a:ext cx="1393825" cy="419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 Shutter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5" idx="2"/>
            <a:endCxn id="30" idx="0"/>
          </p:cNvCxnSpPr>
          <p:nvPr/>
        </p:nvCxnSpPr>
        <p:spPr>
          <a:xfrm flipH="1">
            <a:off x="7770813" y="1885951"/>
            <a:ext cx="3175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1" idx="2"/>
            <a:endCxn id="54" idx="0"/>
          </p:cNvCxnSpPr>
          <p:nvPr/>
        </p:nvCxnSpPr>
        <p:spPr>
          <a:xfrm flipH="1">
            <a:off x="7778750" y="4305299"/>
            <a:ext cx="1588" cy="295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743701" y="3006726"/>
            <a:ext cx="2057400" cy="5365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Wait for certain beam charge to accumulate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6842125" y="3778250"/>
            <a:ext cx="1876425" cy="5270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Step  motor</a:t>
            </a:r>
          </a:p>
          <a:p>
            <a:pPr algn="ctr"/>
            <a:r>
              <a:rPr lang="en-US" sz="1600" dirty="0" smtClean="0"/>
              <a:t>X += 1</a:t>
            </a:r>
            <a:endParaRPr lang="en-US" sz="1600" dirty="0"/>
          </a:p>
        </p:txBody>
      </p:sp>
      <p:cxnSp>
        <p:nvCxnSpPr>
          <p:cNvPr id="46" name="Straight Arrow Connector 45"/>
          <p:cNvCxnSpPr>
            <a:stCxn id="26" idx="2"/>
            <a:endCxn id="41" idx="0"/>
          </p:cNvCxnSpPr>
          <p:nvPr/>
        </p:nvCxnSpPr>
        <p:spPr>
          <a:xfrm>
            <a:off x="7772401" y="3543300"/>
            <a:ext cx="7937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4" idx="1"/>
            <a:endCxn id="26" idx="1"/>
          </p:cNvCxnSpPr>
          <p:nvPr/>
        </p:nvCxnSpPr>
        <p:spPr>
          <a:xfrm rot="10800000">
            <a:off x="6743702" y="3275014"/>
            <a:ext cx="190499" cy="1571625"/>
          </a:xfrm>
          <a:prstGeom prst="bentConnector3">
            <a:avLst>
              <a:gd name="adj1" fmla="val 22000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iamond 53"/>
          <p:cNvSpPr/>
          <p:nvPr/>
        </p:nvSpPr>
        <p:spPr>
          <a:xfrm>
            <a:off x="6934200" y="4600575"/>
            <a:ext cx="1689100" cy="492125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 &lt; 10 ?</a:t>
            </a:r>
            <a:endParaRPr lang="en-US" sz="1600" dirty="0"/>
          </a:p>
        </p:txBody>
      </p:sp>
      <p:sp>
        <p:nvSpPr>
          <p:cNvPr id="59" name="Oval 58"/>
          <p:cNvSpPr/>
          <p:nvPr/>
        </p:nvSpPr>
        <p:spPr>
          <a:xfrm>
            <a:off x="7705725" y="6191250"/>
            <a:ext cx="200025" cy="20002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0" name="Straight Arrow Connector 59"/>
          <p:cNvCxnSpPr>
            <a:stCxn id="30" idx="2"/>
            <a:endCxn id="26" idx="0"/>
          </p:cNvCxnSpPr>
          <p:nvPr/>
        </p:nvCxnSpPr>
        <p:spPr>
          <a:xfrm>
            <a:off x="7770813" y="2679700"/>
            <a:ext cx="1588" cy="327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4" idx="2"/>
            <a:endCxn id="80" idx="0"/>
          </p:cNvCxnSpPr>
          <p:nvPr/>
        </p:nvCxnSpPr>
        <p:spPr>
          <a:xfrm>
            <a:off x="7778750" y="5092700"/>
            <a:ext cx="20638" cy="374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16800" y="50990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6740525" y="4562475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6956425" y="2279651"/>
            <a:ext cx="1628775" cy="4000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Set motor X = 0</a:t>
            </a:r>
            <a:endParaRPr lang="en-US" sz="1600" dirty="0"/>
          </a:p>
        </p:txBody>
      </p:sp>
      <p:sp>
        <p:nvSpPr>
          <p:cNvPr id="80" name="Rounded Rectangle 79"/>
          <p:cNvSpPr/>
          <p:nvPr/>
        </p:nvSpPr>
        <p:spPr>
          <a:xfrm>
            <a:off x="7102475" y="5467351"/>
            <a:ext cx="1393825" cy="419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Close Shutter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stCxn id="80" idx="2"/>
            <a:endCxn id="59" idx="0"/>
          </p:cNvCxnSpPr>
          <p:nvPr/>
        </p:nvCxnSpPr>
        <p:spPr>
          <a:xfrm>
            <a:off x="7799388" y="5886451"/>
            <a:ext cx="6350" cy="304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2-04-18 at 11.27.3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5" y="4217065"/>
            <a:ext cx="4200887" cy="464472"/>
          </a:xfrm>
          <a:prstGeom prst="rect">
            <a:avLst/>
          </a:prstGeom>
        </p:spPr>
      </p:pic>
      <p:pic>
        <p:nvPicPr>
          <p:cNvPr id="23" name="Picture 22" descr="Screen shot 2012-04-18 at 11.49.47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2" t="4455" r="2032" b="46316"/>
          <a:stretch/>
        </p:blipFill>
        <p:spPr>
          <a:xfrm>
            <a:off x="1690241" y="983536"/>
            <a:ext cx="2183260" cy="247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31"/>
    </mc:Choice>
    <mc:Fallback xmlns="">
      <p:transition xmlns:p14="http://schemas.microsoft.com/office/powerpoint/2010/main" spd="slow" advTm="607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18 at 11.49.47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9" y="598208"/>
            <a:ext cx="7554362" cy="6243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BOY 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936840" y="0"/>
            <a:ext cx="2160058" cy="763614"/>
          </a:xfrm>
          <a:prstGeom prst="wedgeRectCallout">
            <a:avLst>
              <a:gd name="adj1" fmla="val 11135"/>
              <a:gd name="adj2" fmla="val 1167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Configure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527788" y="1512492"/>
            <a:ext cx="1616212" cy="645548"/>
          </a:xfrm>
          <a:prstGeom prst="wedgeRectCallout">
            <a:avLst>
              <a:gd name="adj1" fmla="val -84239"/>
              <a:gd name="adj2" fmla="val 992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Start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7171602" y="3951390"/>
            <a:ext cx="1972398" cy="738195"/>
          </a:xfrm>
          <a:prstGeom prst="wedgeRectCallout">
            <a:avLst>
              <a:gd name="adj1" fmla="val -77546"/>
              <a:gd name="adj2" fmla="val 402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Monitor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08"/>
    </mc:Choice>
    <mc:Fallback xmlns="">
      <p:transition xmlns:p14="http://schemas.microsoft.com/office/powerpoint/2010/main" spd="slow" advTm="463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Tabular OPI</a:t>
            </a:r>
            <a:endParaRPr lang="en-US" dirty="0"/>
          </a:p>
        </p:txBody>
      </p:sp>
      <p:pic>
        <p:nvPicPr>
          <p:cNvPr id="4" name="Picture 3" descr="opi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8" y="0"/>
            <a:ext cx="8514341" cy="68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3"/>
    </mc:Choice>
    <mc:Fallback xmlns="">
      <p:transition xmlns:p14="http://schemas.microsoft.com/office/powerpoint/2010/main" spd="slow" advTm="398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9869"/>
          </a:xfrm>
        </p:spPr>
        <p:txBody>
          <a:bodyPr/>
          <a:lstStyle/>
          <a:p>
            <a:r>
              <a:rPr lang="en-US" sz="1600" dirty="0" smtClean="0">
                <a:ea typeface="ＭＳ Ｐゴシック" pitchFamily="34" charset="-128"/>
              </a:rPr>
              <a:t>Neutron Imaging </a:t>
            </a:r>
            <a:r>
              <a:rPr lang="en-US" sz="1600" dirty="0" err="1" smtClean="0">
                <a:ea typeface="ＭＳ Ｐゴシック" pitchFamily="34" charset="-128"/>
              </a:rPr>
              <a:t>Beamline</a:t>
            </a: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100" dirty="0" smtClean="0">
                <a:ea typeface="ＭＳ Ｐゴシック" pitchFamily="34" charset="-128"/>
              </a:rPr>
              <a:t>ORNL HFIR CG-1D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138363" y="6246813"/>
            <a:ext cx="6426200" cy="49530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</a:rPr>
              <a:t>First EPICS/CSS operation with beam, Jan. 8, 2013</a:t>
            </a:r>
          </a:p>
        </p:txBody>
      </p:sp>
      <p:pic>
        <p:nvPicPr>
          <p:cNvPr id="45059" name="Picture 3" descr="CG-1D First Sc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3"/>
            <a:ext cx="9144000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urved Connector 8"/>
          <p:cNvCxnSpPr/>
          <p:nvPr/>
        </p:nvCxnSpPr>
        <p:spPr>
          <a:xfrm rot="16200000" flipH="1">
            <a:off x="4400550" y="1924052"/>
            <a:ext cx="2997201" cy="342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4540249" y="1784355"/>
            <a:ext cx="2997202" cy="6222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68913" y="189986"/>
            <a:ext cx="9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Scans</a:t>
            </a:r>
          </a:p>
        </p:txBody>
      </p:sp>
    </p:spTree>
    <p:extLst>
      <p:ext uri="{BB962C8B-B14F-4D97-AF65-F5344CB8AC3E}">
        <p14:creationId xmlns:p14="http://schemas.microsoft.com/office/powerpoint/2010/main" val="158324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_moni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" y="681786"/>
            <a:ext cx="8233945" cy="3419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514372"/>
          </a:xfrm>
        </p:spPr>
        <p:txBody>
          <a:bodyPr/>
          <a:lstStyle/>
          <a:p>
            <a:pPr lvl="1"/>
            <a:r>
              <a:rPr lang="en-US" sz="3200" b="1" dirty="0" smtClean="0"/>
              <a:t>Scan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253" y="4611099"/>
            <a:ext cx="6438350" cy="17912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List Scans on Server</a:t>
            </a:r>
          </a:p>
          <a:p>
            <a:pPr lvl="1"/>
            <a:r>
              <a:rPr lang="en-US" altLang="zh-CN" dirty="0" smtClean="0"/>
              <a:t>Idle: To be executed next</a:t>
            </a:r>
          </a:p>
          <a:p>
            <a:pPr lvl="1"/>
            <a:r>
              <a:rPr lang="en-US" altLang="zh-CN" dirty="0" smtClean="0"/>
              <a:t>Running: With progress report</a:t>
            </a:r>
          </a:p>
          <a:p>
            <a:pPr lvl="1"/>
            <a:r>
              <a:rPr lang="en-US" altLang="zh-CN" dirty="0" smtClean="0"/>
              <a:t>Finished, Failed:  Past runs</a:t>
            </a:r>
            <a:endParaRPr lang="en-US" dirty="0" smtClean="0"/>
          </a:p>
        </p:txBody>
      </p:sp>
      <p:pic>
        <p:nvPicPr>
          <p:cNvPr id="5" name="Picture 4" descr="monitor_con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57" y="1994688"/>
            <a:ext cx="1663700" cy="96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4"/>
    </mc:Choice>
    <mc:Fallback xmlns="">
      <p:transition xmlns:p14="http://schemas.microsoft.com/office/powerpoint/2010/main" spd="slow" advTm="389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77" y="4547345"/>
            <a:ext cx="7672633" cy="1891800"/>
          </a:xfrm>
        </p:spPr>
        <p:txBody>
          <a:bodyPr/>
          <a:lstStyle/>
          <a:p>
            <a:r>
              <a:rPr lang="en-US" dirty="0" smtClean="0"/>
              <a:t>Plot variables used by scan</a:t>
            </a:r>
          </a:p>
          <a:p>
            <a:r>
              <a:rPr lang="en-US" dirty="0" smtClean="0"/>
              <a:t>Get data from Running or Finished scans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Not data acquisition! Just another way to monitor progress of scan.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875"/>
            <a:ext cx="9144000" cy="368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41"/>
    </mc:Choice>
    <mc:Fallback xmlns="">
      <p:transition xmlns:p14="http://schemas.microsoft.com/office/powerpoint/2010/main" spd="slow" advTm="4224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18 at 11.40.32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54" y="1"/>
            <a:ext cx="7517945" cy="4515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1651442" cy="888705"/>
          </a:xfrm>
        </p:spPr>
        <p:txBody>
          <a:bodyPr/>
          <a:lstStyle/>
          <a:p>
            <a:r>
              <a:rPr lang="en-US" dirty="0" smtClean="0"/>
              <a:t>Scan</a:t>
            </a:r>
            <a:br>
              <a:rPr lang="en-US" dirty="0" smtClean="0"/>
            </a:br>
            <a:r>
              <a:rPr lang="en-US" dirty="0" smtClean="0"/>
              <a:t>Editor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82453" y="506308"/>
            <a:ext cx="1548436" cy="581875"/>
            <a:chOff x="4419820" y="2307370"/>
            <a:chExt cx="1914306" cy="654904"/>
          </a:xfrm>
        </p:grpSpPr>
        <p:cxnSp>
          <p:nvCxnSpPr>
            <p:cNvPr id="6" name="Curved Connector 5"/>
            <p:cNvCxnSpPr/>
            <p:nvPr/>
          </p:nvCxnSpPr>
          <p:spPr>
            <a:xfrm rot="10800000" flipV="1">
              <a:off x="4476753" y="2609850"/>
              <a:ext cx="1857373" cy="35242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19820" y="2307370"/>
              <a:ext cx="143203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Add commands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38402" y="2938253"/>
            <a:ext cx="1892915" cy="881682"/>
            <a:chOff x="6109702" y="3957427"/>
            <a:chExt cx="1892915" cy="881682"/>
          </a:xfrm>
        </p:grpSpPr>
        <p:sp>
          <p:nvSpPr>
            <p:cNvPr id="14" name="Oval 13"/>
            <p:cNvSpPr/>
            <p:nvPr/>
          </p:nvSpPr>
          <p:spPr>
            <a:xfrm>
              <a:off x="6109702" y="3957427"/>
              <a:ext cx="1621198" cy="31439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5223" y="4500555"/>
              <a:ext cx="1587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Set parameters</a:t>
              </a:r>
              <a:endParaRPr lang="en-US" sz="1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57865" y="2669168"/>
            <a:ext cx="1102861" cy="307777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Open, save</a:t>
            </a:r>
            <a:endParaRPr lang="en-US" sz="1400" dirty="0"/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3062792" y="2557707"/>
            <a:ext cx="602119" cy="22992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46004" y="3070636"/>
            <a:ext cx="1543838" cy="2151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-1" y="4423280"/>
            <a:ext cx="9053683" cy="2390398"/>
          </a:xfrm>
        </p:spPr>
        <p:txBody>
          <a:bodyPr/>
          <a:lstStyle/>
          <a:p>
            <a:r>
              <a:rPr lang="en-US" dirty="0" smtClean="0"/>
              <a:t>Drag/drop</a:t>
            </a:r>
            <a:br>
              <a:rPr lang="en-US" dirty="0" smtClean="0"/>
            </a:br>
            <a:r>
              <a:rPr lang="en-US" dirty="0" smtClean="0"/>
              <a:t>commands or PV names (also as XML text)</a:t>
            </a:r>
          </a:p>
          <a:p>
            <a:r>
              <a:rPr lang="en-US" altLang="zh-CN" dirty="0"/>
              <a:t>“Undo”</a:t>
            </a:r>
          </a:p>
          <a:p>
            <a:r>
              <a:rPr lang="en-US" dirty="0" smtClean="0"/>
              <a:t>Device PVs (or alias) can be picked from </a:t>
            </a:r>
            <a:r>
              <a:rPr lang="en-US" dirty="0" err="1" smtClean="0"/>
              <a:t>beamline</a:t>
            </a:r>
            <a:r>
              <a:rPr lang="en-US" dirty="0" smtClean="0"/>
              <a:t>-specific configuration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0"/>
    </mc:Choice>
    <mc:Fallback xmlns="">
      <p:transition xmlns:p14="http://schemas.microsoft.com/office/powerpoint/2010/main" spd="slow" advTm="7337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20504</TotalTime>
  <Words>662</Words>
  <Application>Microsoft Office PowerPoint</Application>
  <PresentationFormat>On-screen Show (4:3)</PresentationFormat>
  <Paragraphs>190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Theme</vt:lpstr>
      <vt:lpstr>Scan System: Experiment Automation</vt:lpstr>
      <vt:lpstr>Scope</vt:lpstr>
      <vt:lpstr>Should be Easy</vt:lpstr>
      <vt:lpstr>BOY Example </vt:lpstr>
      <vt:lpstr>Tabular OPI</vt:lpstr>
      <vt:lpstr>Neutron Imaging Beamline ORNL HFIR CG-1D</vt:lpstr>
      <vt:lpstr>Scan Monitor</vt:lpstr>
      <vt:lpstr>Scan Plot</vt:lpstr>
      <vt:lpstr>Scan Editor</vt:lpstr>
      <vt:lpstr>Scan Commands</vt:lpstr>
      <vt:lpstr>Simulation Mode</vt:lpstr>
      <vt:lpstr>Monitor, Adjust Live Scan</vt:lpstr>
      <vt:lpstr>Scripted Scan</vt:lpstr>
      <vt:lpstr>Matlab</vt:lpstr>
      <vt:lpstr>Web Interface Prototype</vt:lpstr>
      <vt:lpstr>Scan Server</vt:lpstr>
      <vt:lpstr>Overall Picture for SNS</vt:lpstr>
      <vt:lpstr>Summary:    Experiment Automation Building Block</vt:lpstr>
      <vt:lpstr>PowerPoint Presentation</vt:lpstr>
      <vt:lpstr>Experiment Control for EPICS</vt:lpstr>
      <vt:lpstr>EPICS Sequencer?</vt:lpstr>
      <vt:lpstr>Scripts (Python, Jython, Scala, …)</vt:lpstr>
      <vt:lpstr>Allow Anything      =    Robust</vt:lpstr>
      <vt:lpstr>APS “Scan Engine”</vt:lpstr>
      <vt:lpstr>Performance</vt:lpstr>
      <vt:lpstr>Beam Line Configuration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Kasemir, Kay</cp:lastModifiedBy>
  <cp:revision>870</cp:revision>
  <dcterms:created xsi:type="dcterms:W3CDTF">2011-03-16T19:54:35Z</dcterms:created>
  <dcterms:modified xsi:type="dcterms:W3CDTF">2013-05-01T11:12:13Z</dcterms:modified>
</cp:coreProperties>
</file>